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23"/>
  </p:notesMasterIdLst>
  <p:sldIdLst>
    <p:sldId id="256" r:id="rId2"/>
    <p:sldId id="275" r:id="rId3"/>
    <p:sldId id="278" r:id="rId4"/>
    <p:sldId id="257" r:id="rId5"/>
    <p:sldId id="259" r:id="rId6"/>
    <p:sldId id="266" r:id="rId7"/>
    <p:sldId id="262" r:id="rId8"/>
    <p:sldId id="280" r:id="rId9"/>
    <p:sldId id="273" r:id="rId10"/>
    <p:sldId id="267" r:id="rId11"/>
    <p:sldId id="264" r:id="rId12"/>
    <p:sldId id="268" r:id="rId13"/>
    <p:sldId id="271" r:id="rId14"/>
    <p:sldId id="274" r:id="rId15"/>
    <p:sldId id="276" r:id="rId16"/>
    <p:sldId id="277" r:id="rId17"/>
    <p:sldId id="279" r:id="rId18"/>
    <p:sldId id="272" r:id="rId19"/>
    <p:sldId id="269" r:id="rId20"/>
    <p:sldId id="270" r:id="rId21"/>
    <p:sldId id="26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Blatter" initials="MB" lastIdx="1" clrIdx="0">
    <p:extLst>
      <p:ext uri="{19B8F6BF-5375-455C-9EA6-DF929625EA0E}">
        <p15:presenceInfo xmlns:p15="http://schemas.microsoft.com/office/powerpoint/2012/main" userId="S::blatter@adobe.com::bec0e1ad-ac0f-4e07-9e96-d39a9548c09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82"/>
    <p:restoredTop sz="88339"/>
  </p:normalViewPr>
  <p:slideViewPr>
    <p:cSldViewPr snapToGrid="0" snapToObjects="1">
      <p:cViewPr varScale="1">
        <p:scale>
          <a:sx n="131" d="100"/>
          <a:sy n="131" d="100"/>
        </p:scale>
        <p:origin x="19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3-04T09:20:19.716" idx="1">
    <p:pos x="10" y="10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25AE35-0D0A-C141-83B0-42969372826E}" type="datetimeFigureOut">
              <a:rPr lang="en-US" smtClean="0"/>
              <a:t>3/4/20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5EC219-CB4B-C942-B9C8-6D283E1F16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906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EC219-CB4B-C942-B9C8-6D283E1F16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30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EC219-CB4B-C942-B9C8-6D283E1F16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672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EC219-CB4B-C942-B9C8-6D283E1F16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675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Shouldn’t test for potential errors or bugs, should only test valid user use cases. Use cases should be able to cover potential exceptions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EC219-CB4B-C942-B9C8-6D283E1F16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398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Harder to onboard, more documentation to write and read.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EC219-CB4B-C942-B9C8-6D283E1F16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92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5EC219-CB4B-C942-B9C8-6D283E1F16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925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elenium.dev/" TargetMode="External"/><Relationship Id="rId3" Type="http://schemas.openxmlformats.org/officeDocument/2006/relationships/hyperlink" Target="https://exploreautomationtesting.wordpress.com/2016/12/19/getting-started-with-selenium-grid/" TargetMode="External"/><Relationship Id="rId7" Type="http://schemas.openxmlformats.org/officeDocument/2006/relationships/hyperlink" Target="https://www.katalon.com/resources-center/blog/end-to-end-e2e-testing/" TargetMode="External"/><Relationship Id="rId2" Type="http://schemas.openxmlformats.org/officeDocument/2006/relationships/hyperlink" Target="https://hackr.io/blog/complete-guide-selenium-webdriv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ucumber.io/docs/gherkin/reference/" TargetMode="External"/><Relationship Id="rId5" Type="http://schemas.openxmlformats.org/officeDocument/2006/relationships/hyperlink" Target="https://www.pcloudy.com/creating-mobile-testing-lab/" TargetMode="External"/><Relationship Id="rId4" Type="http://schemas.openxmlformats.org/officeDocument/2006/relationships/hyperlink" Target="https://en.wikipedia.org/wiki/Happy_path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elenium.dev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B3C74-946E-FD49-9DC0-806B0EDEA1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E2E Automated Testing + Selenium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3C27B4-06CF-D14E-A056-95ADDBD703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Mike Blatter</a:t>
            </a:r>
          </a:p>
        </p:txBody>
      </p:sp>
    </p:spTree>
    <p:extLst>
      <p:ext uri="{BB962C8B-B14F-4D97-AF65-F5344CB8AC3E}">
        <p14:creationId xmlns:p14="http://schemas.microsoft.com/office/powerpoint/2010/main" val="3178495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9D164-8DB4-8C4D-96FD-7F7C09EE7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6BFB0-A517-B74B-A9ED-2061E3E0A2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Timely Results</a:t>
            </a:r>
          </a:p>
          <a:p>
            <a:r>
              <a:rPr lang="en-US" dirty="0"/>
              <a:t>Communicate tests</a:t>
            </a:r>
          </a:p>
          <a:p>
            <a:pPr lvl="1"/>
            <a:r>
              <a:rPr lang="en-US" dirty="0"/>
              <a:t>Results are communicated to stakeholders and easily accessible</a:t>
            </a:r>
          </a:p>
          <a:p>
            <a:pPr lvl="1"/>
            <a:r>
              <a:rPr lang="en-US" dirty="0"/>
              <a:t>Well defined test names and steps</a:t>
            </a:r>
          </a:p>
          <a:p>
            <a:r>
              <a:rPr lang="en-US" dirty="0"/>
              <a:t>Prioritize stakeholders' priorities</a:t>
            </a:r>
          </a:p>
          <a:p>
            <a:pPr lvl="1"/>
            <a:r>
              <a:rPr lang="en-US" dirty="0"/>
              <a:t>Most important business features should be thoroughly tested</a:t>
            </a:r>
          </a:p>
          <a:p>
            <a:r>
              <a:rPr lang="en-US" dirty="0"/>
              <a:t>Pair with the developer</a:t>
            </a:r>
          </a:p>
          <a:p>
            <a:r>
              <a:rPr lang="en-US" dirty="0"/>
              <a:t>Tests are focused on user actions/steps</a:t>
            </a:r>
          </a:p>
          <a:p>
            <a:r>
              <a:rPr lang="en-US" dirty="0"/>
              <a:t>Loop to wait for conditions</a:t>
            </a:r>
          </a:p>
        </p:txBody>
      </p:sp>
    </p:spTree>
    <p:extLst>
      <p:ext uri="{BB962C8B-B14F-4D97-AF65-F5344CB8AC3E}">
        <p14:creationId xmlns:p14="http://schemas.microsoft.com/office/powerpoint/2010/main" val="205770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E7DB3-3463-4F45-AB2A-F6F33FA9F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52EFA-65C7-8D48-BDBC-B2096A06C6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Brittleness</a:t>
            </a:r>
          </a:p>
          <a:p>
            <a:pPr lvl="1"/>
            <a:r>
              <a:rPr lang="en-US" dirty="0"/>
              <a:t>Potential issues ignored given history of failure</a:t>
            </a:r>
          </a:p>
          <a:p>
            <a:r>
              <a:rPr lang="en-US" dirty="0"/>
              <a:t>Large number of automation dependencies (unavoidable)</a:t>
            </a:r>
          </a:p>
          <a:p>
            <a:r>
              <a:rPr lang="en-US" dirty="0"/>
              <a:t>Poor Testing Practices</a:t>
            </a:r>
          </a:p>
          <a:p>
            <a:pPr lvl="1"/>
            <a:r>
              <a:rPr lang="en-US" dirty="0"/>
              <a:t>We’ve all seen this here in unit tests that just bump coverage up</a:t>
            </a:r>
          </a:p>
          <a:p>
            <a:r>
              <a:rPr lang="en-US" dirty="0"/>
              <a:t>Race conditions</a:t>
            </a:r>
          </a:p>
          <a:p>
            <a:r>
              <a:rPr lang="en-US" dirty="0"/>
              <a:t>Sleeping</a:t>
            </a:r>
          </a:p>
          <a:p>
            <a:pPr lvl="1"/>
            <a:r>
              <a:rPr lang="en-US" dirty="0"/>
              <a:t>Brittle</a:t>
            </a:r>
          </a:p>
          <a:p>
            <a:pPr lvl="1"/>
            <a:r>
              <a:rPr lang="en-US" dirty="0"/>
              <a:t>Only a crutch like a TODO and shouldn’t be checked into master</a:t>
            </a:r>
          </a:p>
          <a:p>
            <a:pPr lvl="1"/>
            <a:r>
              <a:rPr lang="en-US" dirty="0"/>
              <a:t>Potentially useful in helpers when doing iterations and slowing down how fast automated test checks the state of the UI</a:t>
            </a:r>
          </a:p>
          <a:p>
            <a:r>
              <a:rPr lang="en-US" dirty="0"/>
              <a:t>Lack of testing feedback</a:t>
            </a:r>
          </a:p>
          <a:p>
            <a:r>
              <a:rPr lang="en-US" dirty="0"/>
              <a:t>Reactionary vs Proactive</a:t>
            </a:r>
          </a:p>
          <a:p>
            <a:pPr lvl="1"/>
            <a:r>
              <a:rPr lang="en-US" dirty="0"/>
              <a:t>Continuous integration crucial in this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85660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0EED-CC93-C54E-9F70-5A97D9E4F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E1A609-B32C-1944-A4BD-723A3E4DB2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Scenario is also another term used to group a set of user actions</a:t>
            </a:r>
          </a:p>
          <a:p>
            <a:r>
              <a:rPr lang="en-US" dirty="0"/>
              <a:t>We need to test all use cases in our end to end tests</a:t>
            </a:r>
          </a:p>
          <a:p>
            <a:r>
              <a:rPr lang="en-US" dirty="0"/>
              <a:t>Outlining use cases can be helpful</a:t>
            </a:r>
          </a:p>
          <a:p>
            <a:r>
              <a:rPr lang="en-US" dirty="0"/>
              <a:t>Recording use cases and steps in tickets</a:t>
            </a:r>
          </a:p>
          <a:p>
            <a:r>
              <a:rPr lang="en-US" dirty="0"/>
              <a:t>All use cases will either be a happy path </a:t>
            </a:r>
            <a:r>
              <a:rPr lang="en-US" dirty="0">
                <a:sym typeface="Wingdings" pitchFamily="2" charset="2"/>
              </a:rPr>
              <a:t> </a:t>
            </a:r>
            <a:r>
              <a:rPr lang="en-US" dirty="0"/>
              <a:t>or a sad path </a:t>
            </a:r>
            <a:r>
              <a:rPr lang="en-US" dirty="0">
                <a:sym typeface="Wingdings" pitchFamily="2" charset="2"/>
              </a:rPr>
              <a:t></a:t>
            </a:r>
            <a:endParaRPr lang="en-US" dirty="0"/>
          </a:p>
          <a:p>
            <a:r>
              <a:rPr lang="en-US" dirty="0"/>
              <a:t>Happy Path</a:t>
            </a:r>
          </a:p>
          <a:p>
            <a:pPr lvl="1"/>
            <a:r>
              <a:rPr lang="en-US" dirty="0"/>
              <a:t>Positive scenario, successfully using a feature</a:t>
            </a:r>
          </a:p>
          <a:p>
            <a:pPr lvl="1"/>
            <a:r>
              <a:rPr lang="en-US" dirty="0"/>
              <a:t>Examples?</a:t>
            </a:r>
          </a:p>
          <a:p>
            <a:r>
              <a:rPr lang="en-US" dirty="0"/>
              <a:t>Sad Path</a:t>
            </a:r>
          </a:p>
          <a:p>
            <a:pPr lvl="1"/>
            <a:r>
              <a:rPr lang="en-US" dirty="0"/>
              <a:t>Negative scenario and use case is unsuccessful</a:t>
            </a:r>
          </a:p>
          <a:p>
            <a:pPr lvl="1"/>
            <a:r>
              <a:rPr lang="en-US" dirty="0"/>
              <a:t>Examples?</a:t>
            </a:r>
          </a:p>
          <a:p>
            <a:r>
              <a:rPr lang="en-US" dirty="0"/>
              <a:t>Should we test for exceptions/unexpected errors within a user case?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6285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F89FA-7CDA-D04B-998B-5B8BC1C19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DAABF-49D4-8C44-8C26-8C6923647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 Succinct</a:t>
            </a:r>
          </a:p>
          <a:p>
            <a:pPr lvl="1"/>
            <a:r>
              <a:rPr lang="en-US" dirty="0"/>
              <a:t>Brief, expressive</a:t>
            </a:r>
          </a:p>
          <a:p>
            <a:r>
              <a:rPr lang="en-US" dirty="0"/>
              <a:t>Describe the setting</a:t>
            </a:r>
          </a:p>
          <a:p>
            <a:r>
              <a:rPr lang="en-US" dirty="0"/>
              <a:t>Use one line per user action</a:t>
            </a:r>
          </a:p>
          <a:p>
            <a:pPr lvl="1"/>
            <a:r>
              <a:rPr lang="en-US" i="1" dirty="0"/>
              <a:t>”When I click on the login button”</a:t>
            </a:r>
          </a:p>
          <a:p>
            <a:r>
              <a:rPr lang="en-US" dirty="0"/>
              <a:t>One example of use cases is Gherkin</a:t>
            </a:r>
          </a:p>
          <a:p>
            <a:pPr lvl="1"/>
            <a:r>
              <a:rPr lang="en-US" dirty="0"/>
              <a:t>Created to describe use cases in natural language</a:t>
            </a:r>
          </a:p>
          <a:p>
            <a:pPr lvl="1"/>
            <a:r>
              <a:rPr lang="en-US" dirty="0"/>
              <a:t>Given, When, Then, But</a:t>
            </a:r>
          </a:p>
          <a:p>
            <a:r>
              <a:rPr lang="en-US" dirty="0"/>
              <a:t>Gherkin Bug Description:</a:t>
            </a:r>
          </a:p>
          <a:p>
            <a:pPr lvl="1"/>
            <a:r>
              <a:rPr lang="en-US" dirty="0"/>
              <a:t>Given I am using a mac computer</a:t>
            </a:r>
            <a:br>
              <a:rPr lang="en-US" dirty="0"/>
            </a:br>
            <a:r>
              <a:rPr lang="en-US" dirty="0"/>
              <a:t>And I am using Chrome version 79</a:t>
            </a:r>
            <a:br>
              <a:rPr lang="en-US" dirty="0"/>
            </a:br>
            <a:r>
              <a:rPr lang="en-US" dirty="0"/>
              <a:t>And I am using the staging environment</a:t>
            </a:r>
            <a:br>
              <a:rPr lang="en-US" dirty="0"/>
            </a:br>
            <a:r>
              <a:rPr lang="en-US" dirty="0"/>
              <a:t>When I go to the login page</a:t>
            </a:r>
            <a:br>
              <a:rPr lang="en-US" dirty="0"/>
            </a:br>
            <a:r>
              <a:rPr lang="en-US" dirty="0"/>
              <a:t>And I correctly enter the username and password</a:t>
            </a:r>
            <a:br>
              <a:rPr lang="en-US" dirty="0"/>
            </a:br>
            <a:r>
              <a:rPr lang="en-US" dirty="0"/>
              <a:t>Then I click the submit button</a:t>
            </a:r>
            <a:br>
              <a:rPr lang="en-US" dirty="0"/>
            </a:br>
            <a:r>
              <a:rPr lang="en-US" dirty="0"/>
              <a:t>But I get a login failed message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927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1F983-58F3-0F47-AB16-031647F9B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 Testing Simple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61B5D-BFAE-614D-8ED9-BE9F05C245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Harder than it seems</a:t>
            </a:r>
          </a:p>
          <a:p>
            <a:pPr lvl="1"/>
            <a:r>
              <a:rPr lang="en-US" dirty="0"/>
              <a:t>Like simplifying an equation or code</a:t>
            </a:r>
          </a:p>
          <a:p>
            <a:r>
              <a:rPr lang="en-US" dirty="0"/>
              <a:t>Avoid writing your own language</a:t>
            </a:r>
          </a:p>
          <a:p>
            <a:pPr lvl="1"/>
            <a:r>
              <a:rPr lang="en-US" dirty="0"/>
              <a:t>Onboarding?</a:t>
            </a:r>
          </a:p>
          <a:p>
            <a:pPr lvl="1"/>
            <a:r>
              <a:rPr lang="en-US" dirty="0"/>
              <a:t>Documentation?</a:t>
            </a:r>
          </a:p>
          <a:p>
            <a:r>
              <a:rPr lang="en-US" dirty="0"/>
              <a:t>Emulate commonly used public API’s if wrapping dependencies</a:t>
            </a:r>
          </a:p>
          <a:p>
            <a:r>
              <a:rPr lang="en-US" dirty="0"/>
              <a:t>Keep it DRY</a:t>
            </a:r>
          </a:p>
          <a:p>
            <a:pPr lvl="1"/>
            <a:r>
              <a:rPr lang="en-US" dirty="0"/>
              <a:t>Don’t repeat yourself</a:t>
            </a:r>
          </a:p>
          <a:p>
            <a:r>
              <a:rPr lang="en-US" dirty="0"/>
              <a:t>Flexibility over Strictness, Guidelines over Rules</a:t>
            </a:r>
          </a:p>
          <a:p>
            <a:r>
              <a:rPr lang="en-US" dirty="0"/>
              <a:t>Limit layers of testing</a:t>
            </a:r>
          </a:p>
          <a:p>
            <a:pPr lvl="1"/>
            <a:r>
              <a:rPr lang="en-US" dirty="0"/>
              <a:t>Easier to drill down to automation steps</a:t>
            </a:r>
          </a:p>
          <a:p>
            <a:r>
              <a:rPr lang="en-US" dirty="0"/>
              <a:t>Limitation of natural language usage</a:t>
            </a:r>
          </a:p>
        </p:txBody>
      </p:sp>
    </p:spTree>
    <p:extLst>
      <p:ext uri="{BB962C8B-B14F-4D97-AF65-F5344CB8AC3E}">
        <p14:creationId xmlns:p14="http://schemas.microsoft.com/office/powerpoint/2010/main" val="272871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2066D-12D0-6942-B28D-4188F71B4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Page Object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1B6A4B-9B04-3246-8E30-5F1EFC4818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Commonly used paradigm for representing + categorizing user interfaces</a:t>
            </a:r>
          </a:p>
          <a:p>
            <a:r>
              <a:rPr lang="en-US" dirty="0"/>
              <a:t>Models allow for reading and manipulating UI</a:t>
            </a:r>
          </a:p>
          <a:p>
            <a:r>
              <a:rPr lang="en-US" dirty="0"/>
              <a:t>Models describe the name of visual objects</a:t>
            </a:r>
          </a:p>
          <a:p>
            <a:pPr lvl="1"/>
            <a:r>
              <a:rPr lang="en-US" dirty="0"/>
              <a:t>Pages</a:t>
            </a:r>
          </a:p>
          <a:p>
            <a:pPr lvl="1"/>
            <a:r>
              <a:rPr lang="en-US" dirty="0"/>
              <a:t>Any UI objects like text, buttons, or containers</a:t>
            </a:r>
          </a:p>
          <a:p>
            <a:pPr lvl="1"/>
            <a:r>
              <a:rPr lang="en-US" dirty="0"/>
              <a:t>UI steps that can be taken, example:</a:t>
            </a:r>
            <a:r>
              <a:rPr lang="en-US" sz="1600" i="1" dirty="0"/>
              <a:t> </a:t>
            </a:r>
            <a:r>
              <a:rPr lang="en-US" sz="1600" i="1" dirty="0" err="1"/>
              <a:t>loginPage.login</a:t>
            </a:r>
            <a:r>
              <a:rPr lang="en-US" sz="1600" i="1" dirty="0"/>
              <a:t>(username, password)</a:t>
            </a:r>
          </a:p>
          <a:p>
            <a:r>
              <a:rPr lang="en-US" dirty="0"/>
              <a:t>These models should contain automation steps either using selenium directly or wrapped selenium methods supplied by codebase</a:t>
            </a:r>
          </a:p>
        </p:txBody>
      </p:sp>
    </p:spTree>
    <p:extLst>
      <p:ext uri="{BB962C8B-B14F-4D97-AF65-F5344CB8AC3E}">
        <p14:creationId xmlns:p14="http://schemas.microsoft.com/office/powerpoint/2010/main" val="2366161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130C6-AFCE-D643-B5F7-65321B4C8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Efficiently Creating Tests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0E844-0A97-6F47-AAB6-D641B6CFE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several ways for making tests efficiently</a:t>
            </a:r>
          </a:p>
          <a:p>
            <a:r>
              <a:rPr lang="en-US" dirty="0"/>
              <a:t>Use browser inspector for finding elements</a:t>
            </a:r>
          </a:p>
          <a:p>
            <a:pPr lvl="1"/>
            <a:r>
              <a:rPr lang="en-US" dirty="0"/>
              <a:t>Most browsers allow you to find elements via CSS or XPath selectors </a:t>
            </a:r>
          </a:p>
          <a:p>
            <a:pPr lvl="1"/>
            <a:r>
              <a:rPr lang="en-US" dirty="0"/>
              <a:t>Can test the selector syntax</a:t>
            </a:r>
          </a:p>
          <a:p>
            <a:r>
              <a:rPr lang="en-US" dirty="0"/>
              <a:t>Write out automation steps in one big block while running scenario manually in the browser</a:t>
            </a:r>
          </a:p>
          <a:p>
            <a:pPr lvl="1"/>
            <a:r>
              <a:rPr lang="en-US" dirty="0"/>
              <a:t>Take in selectors</a:t>
            </a:r>
          </a:p>
          <a:p>
            <a:pPr lvl="1"/>
            <a:r>
              <a:rPr lang="en-US" dirty="0"/>
              <a:t>Encode manual steps into automation steps with recorded selectors</a:t>
            </a:r>
          </a:p>
          <a:p>
            <a:r>
              <a:rPr lang="en-US" dirty="0"/>
              <a:t>Categorize automation steps/UI objects into new or existing Page Object Models</a:t>
            </a:r>
          </a:p>
          <a:p>
            <a:pPr lvl="1"/>
            <a:r>
              <a:rPr lang="en-US" dirty="0"/>
              <a:t>Keeping it DRY</a:t>
            </a:r>
          </a:p>
          <a:p>
            <a:r>
              <a:rPr lang="en-US" dirty="0"/>
              <a:t>Finally tests to use Page Object Models</a:t>
            </a:r>
          </a:p>
          <a:p>
            <a:r>
              <a:rPr lang="en-US" dirty="0"/>
              <a:t>Test thoroughly</a:t>
            </a:r>
          </a:p>
          <a:p>
            <a:pPr lvl="1"/>
            <a:r>
              <a:rPr lang="en-US" dirty="0"/>
              <a:t>If you write a brittle test, it is possible for it to get into master and negatively affect others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349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9BDFB-602E-F64B-96BE-60D21D2D1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High Level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6DDC5-E539-A841-97F7-BD3F7B8934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Occam’s razor</a:t>
            </a:r>
          </a:p>
          <a:p>
            <a:pPr lvl="1"/>
            <a:r>
              <a:rPr lang="en-US" dirty="0"/>
              <a:t>Simplest solution is the most likely the right one</a:t>
            </a:r>
          </a:p>
          <a:p>
            <a:pPr lvl="1"/>
            <a:r>
              <a:rPr lang="en-US" dirty="0"/>
              <a:t>Work your way out from simplest to complex</a:t>
            </a:r>
          </a:p>
          <a:p>
            <a:r>
              <a:rPr lang="en-US" dirty="0"/>
              <a:t>Methodically work through problem</a:t>
            </a:r>
          </a:p>
          <a:p>
            <a:pPr lvl="1"/>
            <a:r>
              <a:rPr lang="en-US" dirty="0"/>
              <a:t>Hacking at the issue can take longer</a:t>
            </a:r>
          </a:p>
          <a:p>
            <a:pPr lvl="1"/>
            <a:r>
              <a:rPr lang="en-US" dirty="0"/>
              <a:t>Can end up fixing something with out finding the cause (bad)</a:t>
            </a:r>
          </a:p>
          <a:p>
            <a:r>
              <a:rPr lang="en-US" dirty="0"/>
              <a:t>Infer responsibility</a:t>
            </a:r>
          </a:p>
          <a:p>
            <a:pPr lvl="1"/>
            <a:r>
              <a:rPr lang="en-US" dirty="0"/>
              <a:t>Images missing, UI eschew probably is a front-end issue</a:t>
            </a:r>
          </a:p>
          <a:p>
            <a:pPr lvl="1"/>
            <a:r>
              <a:rPr lang="en-US" dirty="0"/>
              <a:t>Issues with data most likely backend</a:t>
            </a:r>
          </a:p>
          <a:p>
            <a:r>
              <a:rPr lang="en-US" dirty="0"/>
              <a:t>Read through console and logging</a:t>
            </a:r>
          </a:p>
          <a:p>
            <a:pPr lvl="1"/>
            <a:r>
              <a:rPr lang="en-US" dirty="0"/>
              <a:t>Use the tools at your disposal</a:t>
            </a:r>
          </a:p>
          <a:p>
            <a:pPr lvl="1"/>
            <a:r>
              <a:rPr lang="en-US" dirty="0"/>
              <a:t>Learn grep, string matches and/or regex (nice to know when parsing large logs)</a:t>
            </a:r>
          </a:p>
        </p:txBody>
      </p:sp>
    </p:spTree>
    <p:extLst>
      <p:ext uri="{BB962C8B-B14F-4D97-AF65-F5344CB8AC3E}">
        <p14:creationId xmlns:p14="http://schemas.microsoft.com/office/powerpoint/2010/main" val="36404939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27E79F-9D32-4A49-8738-15BA82A15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Troubleshooting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39A6D-2D13-4746-8D62-BD7C2CC2D1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Testing while working</a:t>
            </a:r>
          </a:p>
          <a:p>
            <a:pPr lvl="1"/>
            <a:r>
              <a:rPr lang="en-US" dirty="0"/>
              <a:t>Moving the mouse and other interactions could cause unexpected failures</a:t>
            </a:r>
          </a:p>
          <a:p>
            <a:r>
              <a:rPr lang="en-US" dirty="0"/>
              <a:t>Selectors</a:t>
            </a:r>
          </a:p>
          <a:p>
            <a:pPr lvl="1"/>
            <a:r>
              <a:rPr lang="en-US" dirty="0"/>
              <a:t>Shorten up selector depth (/div/div/div -&gt; /div)</a:t>
            </a:r>
          </a:p>
          <a:p>
            <a:pPr lvl="1"/>
            <a:r>
              <a:rPr lang="en-US" dirty="0"/>
              <a:t>Loosen up name matching</a:t>
            </a:r>
          </a:p>
          <a:p>
            <a:pPr lvl="2"/>
            <a:r>
              <a:rPr lang="en-US" dirty="0"/>
              <a:t>Use contains, begins with, ends with</a:t>
            </a:r>
          </a:p>
          <a:p>
            <a:r>
              <a:rPr lang="en-US" dirty="0"/>
              <a:t>Selenium Service Ports Busy</a:t>
            </a:r>
          </a:p>
          <a:p>
            <a:pPr lvl="1"/>
            <a:r>
              <a:rPr lang="en-US" dirty="0" err="1"/>
              <a:t>lsof</a:t>
            </a:r>
            <a:r>
              <a:rPr lang="en-US" dirty="0"/>
              <a:t> -</a:t>
            </a:r>
            <a:r>
              <a:rPr lang="en-US" dirty="0" err="1"/>
              <a:t>i</a:t>
            </a:r>
            <a:r>
              <a:rPr lang="en-US" dirty="0"/>
              <a:t> tcp:3000</a:t>
            </a:r>
          </a:p>
          <a:p>
            <a:pPr lvl="1"/>
            <a:r>
              <a:rPr lang="en-US" dirty="0"/>
              <a:t>take </a:t>
            </a:r>
            <a:r>
              <a:rPr lang="en-US" dirty="0" err="1"/>
              <a:t>pid</a:t>
            </a:r>
            <a:r>
              <a:rPr lang="en-US" dirty="0"/>
              <a:t> and kill -9 it  (kill -9 &lt;PID&gt;)</a:t>
            </a:r>
          </a:p>
          <a:p>
            <a:r>
              <a:rPr lang="en-US" dirty="0"/>
              <a:t>Automation not working as expected</a:t>
            </a:r>
          </a:p>
          <a:p>
            <a:pPr lvl="1"/>
            <a:r>
              <a:rPr lang="en-US" dirty="0"/>
              <a:t>Check online for similar issues/bugs. Given number of dependencies many bugs can appear with updates causing failures without changes to code/UI</a:t>
            </a:r>
          </a:p>
          <a:p>
            <a:r>
              <a:rPr lang="en-US" dirty="0"/>
              <a:t>Google It</a:t>
            </a:r>
          </a:p>
          <a:p>
            <a:r>
              <a:rPr lang="en-US" dirty="0"/>
              <a:t>Ask Around</a:t>
            </a:r>
          </a:p>
          <a:p>
            <a:pPr lvl="1"/>
            <a:r>
              <a:rPr lang="en-US" dirty="0"/>
              <a:t>Lot’s of automation experience here</a:t>
            </a:r>
          </a:p>
        </p:txBody>
      </p:sp>
    </p:spTree>
    <p:extLst>
      <p:ext uri="{BB962C8B-B14F-4D97-AF65-F5344CB8AC3E}">
        <p14:creationId xmlns:p14="http://schemas.microsoft.com/office/powerpoint/2010/main" val="1380979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49796-E294-8142-960B-247A33E6C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Automation with Appium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4A8BD-8B6D-4546-AE9F-21C48CC2E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Open source UI automation service written in Node</a:t>
            </a:r>
          </a:p>
          <a:p>
            <a:r>
              <a:rPr lang="en-US" dirty="0"/>
              <a:t>Like Selenium it provides a HTTP interface</a:t>
            </a:r>
          </a:p>
          <a:p>
            <a:r>
              <a:rPr lang="en-US" dirty="0"/>
              <a:t>Proxies commands to different drivers for different targets</a:t>
            </a:r>
          </a:p>
          <a:p>
            <a:pPr lvl="1"/>
            <a:r>
              <a:rPr lang="en-US" dirty="0"/>
              <a:t>iOS is </a:t>
            </a:r>
            <a:r>
              <a:rPr lang="en-US" b="1" dirty="0" err="1"/>
              <a:t>XCUITest</a:t>
            </a:r>
            <a:endParaRPr lang="en-US" b="1" dirty="0"/>
          </a:p>
          <a:p>
            <a:pPr lvl="1"/>
            <a:r>
              <a:rPr lang="en-US" dirty="0"/>
              <a:t>Android is </a:t>
            </a:r>
            <a:r>
              <a:rPr lang="en-US" b="1" dirty="0" err="1"/>
              <a:t>UIAutomator</a:t>
            </a:r>
            <a:endParaRPr lang="en-US" b="1" dirty="0"/>
          </a:p>
          <a:p>
            <a:pPr lvl="1"/>
            <a:r>
              <a:rPr lang="en-US" dirty="0"/>
              <a:t>Under the hood, these drivers issues the same code that you would when writing UI automation tests directly in your mobile project</a:t>
            </a:r>
          </a:p>
          <a:p>
            <a:r>
              <a:rPr lang="en-US" dirty="0"/>
              <a:t>Browser tests on simulators</a:t>
            </a:r>
          </a:p>
          <a:p>
            <a:pPr lvl="1"/>
            <a:r>
              <a:rPr lang="en-US" dirty="0"/>
              <a:t>Safari in iOS</a:t>
            </a:r>
          </a:p>
          <a:p>
            <a:pPr lvl="1"/>
            <a:r>
              <a:rPr lang="en-US" dirty="0"/>
              <a:t>Chrome in Android</a:t>
            </a:r>
          </a:p>
          <a:p>
            <a:r>
              <a:rPr lang="en-US" dirty="0"/>
              <a:t>This can also be tested on real devices locally or through a SASS service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1419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7CE3B-348F-9047-85F3-912013D7A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end-to-end tests?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75EF27-E495-7E49-9B03-D1B74E7112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Tests entire product from beginning to end</a:t>
            </a:r>
          </a:p>
          <a:p>
            <a:r>
              <a:rPr lang="en-US" dirty="0"/>
              <a:t>One cross-functional slice of the application from perspective of a user scenario</a:t>
            </a:r>
          </a:p>
          <a:p>
            <a:pPr lvl="1"/>
            <a:r>
              <a:rPr lang="en-US" dirty="0"/>
              <a:t>Also not just the application, includes the user environment too like browsers, operating systems, device types like desktop or mobile</a:t>
            </a:r>
          </a:p>
          <a:p>
            <a:r>
              <a:rPr lang="en-US" dirty="0"/>
              <a:t>Ensures product and all integrations work as expected</a:t>
            </a:r>
          </a:p>
          <a:p>
            <a:r>
              <a:rPr lang="en-US" dirty="0"/>
              <a:t>Compliments Scrum well</a:t>
            </a:r>
          </a:p>
          <a:p>
            <a:pPr lvl="1"/>
            <a:r>
              <a:rPr lang="en-US" dirty="0"/>
              <a:t>Work in Scrum is based of a cross-functional slice of the application implementing a feature</a:t>
            </a:r>
          </a:p>
          <a:p>
            <a:pPr lvl="1"/>
            <a:r>
              <a:rPr lang="en-US" dirty="0"/>
              <a:t>End to end tests also involve the cross-functional slice of the application, testing the feature vs a specific function within the application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724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7115F77-2FAE-4CA7-9A7F-10D5F2C8F8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D4C046-A04C-46CC-AFA3-6B0621F628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6C7A97A-A7DE-4DFB-8542-1E4BF24C7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E111DB0-3D73-4D20-9D57-CEF5A0D86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9C5AEA-829B-274D-AEBF-42E6C97431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98448"/>
            <a:ext cx="368507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500" spc="-100"/>
              <a:t>Mobile Automation Device Farm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CE63E5-8AA1-7D41-BB4A-85AF9237DC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52" r="12317" b="-2"/>
          <a:stretch/>
        </p:blipFill>
        <p:spPr>
          <a:xfrm>
            <a:off x="5120640" y="759599"/>
            <a:ext cx="6367271" cy="533065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27ADCA0-A066-4B16-8E1F-3C2483947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42110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50676-597C-2348-BCA8-E65391C71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E10A5-D65D-514C-9D87-D656C7097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https://hackr.io/blog/complete-guide-selenium-webdriver</a:t>
            </a:r>
            <a:endParaRPr lang="en-US" dirty="0"/>
          </a:p>
          <a:p>
            <a:r>
              <a:rPr lang="en-US" dirty="0">
                <a:hlinkClick r:id="rId3"/>
              </a:rPr>
              <a:t>https://exploreautomationtesting.wordpress.com/2016/12/19/getting-started-with-selenium-grid/</a:t>
            </a:r>
            <a:endParaRPr lang="en-US" dirty="0"/>
          </a:p>
          <a:p>
            <a:r>
              <a:rPr lang="en-US" dirty="0">
                <a:hlinkClick r:id="rId4"/>
              </a:rPr>
              <a:t>https://en.wikipedia.org/wiki/Happy_path</a:t>
            </a:r>
            <a:endParaRPr lang="en-US" dirty="0"/>
          </a:p>
          <a:p>
            <a:r>
              <a:rPr lang="en-US" dirty="0">
                <a:hlinkClick r:id="rId5"/>
              </a:rPr>
              <a:t>https://www.pcloudy.com/creating-mobile-testing-lab/</a:t>
            </a:r>
            <a:endParaRPr lang="en-US" dirty="0"/>
          </a:p>
          <a:p>
            <a:r>
              <a:rPr lang="en-US" dirty="0">
                <a:hlinkClick r:id="rId6"/>
              </a:rPr>
              <a:t>https://cucumber.io/docs/gherkin/reference/</a:t>
            </a:r>
            <a:endParaRPr lang="en-US" dirty="0"/>
          </a:p>
          <a:p>
            <a:r>
              <a:rPr lang="en-US" dirty="0">
                <a:hlinkClick r:id="rId7"/>
              </a:rPr>
              <a:t>https://www.katalon.com/resources-center/blog/end-to-end-e2e-testing/</a:t>
            </a:r>
            <a:endParaRPr lang="en-US" dirty="0"/>
          </a:p>
          <a:p>
            <a:r>
              <a:rPr lang="en-US" dirty="0">
                <a:hlinkClick r:id="rId8"/>
              </a:rPr>
              <a:t>https://www.selenium.dev/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9618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8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516A0-7570-514E-AB3E-E5C4A3569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/>
              <a:t>Test Types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369D5F-C838-8946-A036-874CB7AF8F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0640" y="1689843"/>
            <a:ext cx="6367271" cy="347016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0148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CBA51-E8E7-AD4A-9BC8-990E45029E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Selenium?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0ED536-AF20-C943-9F3C-55BCD8EC7C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Selenium is an UI automation service written in Java</a:t>
            </a:r>
          </a:p>
          <a:p>
            <a:r>
              <a:rPr lang="en-US" dirty="0"/>
              <a:t>This HTTP service that takes in requests, automates UI, and responds</a:t>
            </a:r>
          </a:p>
          <a:p>
            <a:r>
              <a:rPr lang="en-US" dirty="0"/>
              <a:t>Selenium in combination with other drivers allows you to target many environments like </a:t>
            </a:r>
            <a:r>
              <a:rPr lang="en-US" dirty="0" err="1"/>
              <a:t>ChromeDriver</a:t>
            </a:r>
            <a:r>
              <a:rPr lang="en-US" dirty="0"/>
              <a:t> for the Chrome browser</a:t>
            </a:r>
          </a:p>
          <a:p>
            <a:r>
              <a:rPr lang="en-US" dirty="0"/>
              <a:t>Selenium provides SDK’s in most major languages</a:t>
            </a:r>
          </a:p>
          <a:p>
            <a:pPr lvl="1"/>
            <a:r>
              <a:rPr lang="en-US" dirty="0"/>
              <a:t>Common API for finding, viewing, and manipulating elements</a:t>
            </a:r>
          </a:p>
          <a:p>
            <a:pPr lvl="1"/>
            <a:r>
              <a:rPr lang="en-US" dirty="0"/>
              <a:t> Starting + ending remote sessions</a:t>
            </a:r>
          </a:p>
          <a:p>
            <a:pPr lvl="1"/>
            <a:r>
              <a:rPr lang="en-US" dirty="0"/>
              <a:t>Starting + ending local service and sessions</a:t>
            </a:r>
          </a:p>
        </p:txBody>
      </p:sp>
    </p:spTree>
    <p:extLst>
      <p:ext uri="{BB962C8B-B14F-4D97-AF65-F5344CB8AC3E}">
        <p14:creationId xmlns:p14="http://schemas.microsoft.com/office/powerpoint/2010/main" val="2657715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F754C990-9493-43C5-A08F-2B9A55F7D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76A2F0-4868-448D-8624-668A960A0E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A6FDA7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B1FC28F0-AC21-6945-A600-83A3DEFCC1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69" r="3085" b="1"/>
          <a:stretch/>
        </p:blipFill>
        <p:spPr>
          <a:xfrm>
            <a:off x="2133931" y="804334"/>
            <a:ext cx="7924137" cy="5249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714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3150E-7ECE-954A-9BE3-4AB6C9720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Scaling Selenium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07D43-86B3-5B42-A7B4-F0A5093D7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Efficient Tests</a:t>
            </a:r>
          </a:p>
          <a:p>
            <a:pPr lvl="1"/>
            <a:r>
              <a:rPr lang="en-US" dirty="0"/>
              <a:t>Slow test isn’t a deal locally, but when you scale what wasn’t an issue is now an issue</a:t>
            </a:r>
          </a:p>
          <a:p>
            <a:pPr lvl="1"/>
            <a:r>
              <a:rPr lang="en-US" dirty="0"/>
              <a:t>Inefficiency and lack of resources can cause snowballing problems </a:t>
            </a:r>
          </a:p>
          <a:p>
            <a:r>
              <a:rPr lang="en-US" dirty="0"/>
              <a:t>Concurrent Tests</a:t>
            </a:r>
          </a:p>
          <a:p>
            <a:pPr lvl="1"/>
            <a:r>
              <a:rPr lang="en-US" dirty="0"/>
              <a:t>Split tests apart and run concurrently</a:t>
            </a:r>
          </a:p>
          <a:p>
            <a:r>
              <a:rPr lang="en-US" dirty="0"/>
              <a:t>Remote Selenium HTTP Service (Hub)</a:t>
            </a:r>
          </a:p>
          <a:p>
            <a:r>
              <a:rPr lang="en-US" dirty="0"/>
              <a:t>SASS</a:t>
            </a:r>
          </a:p>
          <a:p>
            <a:pPr lvl="1"/>
            <a:r>
              <a:rPr lang="en-US" dirty="0"/>
              <a:t>Popular one is Sauce Labs</a:t>
            </a:r>
          </a:p>
          <a:p>
            <a:pPr lvl="1"/>
            <a:r>
              <a:rPr lang="en-US" dirty="0"/>
              <a:t>Company also created and maintains Appium</a:t>
            </a:r>
          </a:p>
          <a:p>
            <a:pPr lvl="1"/>
            <a:r>
              <a:rPr lang="en-US" dirty="0"/>
              <a:t>Appium allows you to do APP automation in iOS and Android</a:t>
            </a:r>
          </a:p>
        </p:txBody>
      </p:sp>
    </p:spTree>
    <p:extLst>
      <p:ext uri="{BB962C8B-B14F-4D97-AF65-F5344CB8AC3E}">
        <p14:creationId xmlns:p14="http://schemas.microsoft.com/office/powerpoint/2010/main" val="2867247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B8424AB-D56B-4256-866A-5B54DE93C2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C999C28-AD33-4EB7-A5F1-C06D10A5F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DC5A4E-19AD-C94C-9774-C9C76B522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9" y="1298448"/>
            <a:ext cx="3258688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br>
              <a:rPr lang="en-US" sz="5900" spc="-100" dirty="0"/>
            </a:br>
            <a:r>
              <a:rPr lang="en-US" sz="5900" spc="-100" dirty="0"/>
              <a:t>Selenium Hub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74FD7448-03BD-7B4C-9A76-F13944D1D7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0640" y="1188420"/>
            <a:ext cx="6367271" cy="447300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00392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A427C-7CEF-5341-BE98-D205FA02D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of Selenium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A132F-D95E-5942-9B8B-9FF28AF4BC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Driver</a:t>
            </a:r>
          </a:p>
          <a:p>
            <a:pPr lvl="1"/>
            <a:r>
              <a:rPr lang="en-US" dirty="0"/>
              <a:t>Starts/stops sessions</a:t>
            </a:r>
          </a:p>
          <a:p>
            <a:pPr lvl="1"/>
            <a:r>
              <a:rPr lang="en-US" dirty="0"/>
              <a:t>Open/close windows or change between</a:t>
            </a:r>
          </a:p>
          <a:p>
            <a:pPr lvl="1"/>
            <a:r>
              <a:rPr lang="en-US" dirty="0"/>
              <a:t>Change to iframe or parent</a:t>
            </a:r>
          </a:p>
          <a:p>
            <a:pPr lvl="1"/>
            <a:r>
              <a:rPr lang="en-US" dirty="0"/>
              <a:t>Go to URLs</a:t>
            </a:r>
          </a:p>
          <a:p>
            <a:pPr lvl="1"/>
            <a:r>
              <a:rPr lang="en-US" dirty="0"/>
              <a:t>Find UI Elements</a:t>
            </a:r>
          </a:p>
          <a:p>
            <a:pPr lvl="2"/>
            <a:r>
              <a:rPr lang="en-US" dirty="0"/>
              <a:t>Find elements using selectors</a:t>
            </a:r>
          </a:p>
          <a:p>
            <a:pPr lvl="2"/>
            <a:r>
              <a:rPr lang="en-US" dirty="0" err="1"/>
              <a:t>findElement</a:t>
            </a:r>
            <a:r>
              <a:rPr lang="en-US" dirty="0"/>
              <a:t> returns 1 or throws an exception </a:t>
            </a:r>
          </a:p>
          <a:p>
            <a:pPr lvl="2"/>
            <a:r>
              <a:rPr lang="en-US" dirty="0" err="1"/>
              <a:t>findElements</a:t>
            </a:r>
            <a:r>
              <a:rPr lang="en-US" dirty="0"/>
              <a:t>, 0 or more elements</a:t>
            </a:r>
          </a:p>
          <a:p>
            <a:pPr lvl="2"/>
            <a:r>
              <a:rPr lang="en-US" dirty="0"/>
              <a:t>Finding elements gives you the next commonly used object Element</a:t>
            </a:r>
          </a:p>
          <a:p>
            <a:pPr lvl="1"/>
            <a:r>
              <a:rPr lang="en-US" dirty="0"/>
              <a:t>Convenience methods like waiting, JS execution</a:t>
            </a:r>
          </a:p>
          <a:p>
            <a:r>
              <a:rPr lang="en-US" dirty="0"/>
              <a:t>Element</a:t>
            </a:r>
          </a:p>
          <a:p>
            <a:pPr lvl="1"/>
            <a:r>
              <a:rPr lang="en-US" dirty="0"/>
              <a:t>Represents an element in the UI</a:t>
            </a:r>
          </a:p>
          <a:p>
            <a:pPr lvl="1"/>
            <a:r>
              <a:rPr lang="en-US" dirty="0"/>
              <a:t>Provides methods for reading and interacting with the element</a:t>
            </a:r>
          </a:p>
          <a:p>
            <a:pPr lvl="1"/>
            <a:r>
              <a:rPr lang="en-US" dirty="0"/>
              <a:t>text(), click(), attribute(), etc.…</a:t>
            </a:r>
          </a:p>
          <a:p>
            <a:r>
              <a:rPr lang="en-US" dirty="0">
                <a:hlinkClick r:id="rId2"/>
              </a:rPr>
              <a:t>https://www.selenium.dev/</a:t>
            </a:r>
            <a:r>
              <a:rPr lang="en-US" dirty="0"/>
              <a:t> for more on the API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467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21898-ECA4-3F4A-BC17-D8BB7EF4B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XML and Selectors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E59BC-9C03-3B4C-90D4-E573960CDC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UI is typically described in XML since user interfaces are typically expressed in a tree hierarchy</a:t>
            </a:r>
          </a:p>
          <a:p>
            <a:r>
              <a:rPr lang="en-US" dirty="0"/>
              <a:t>Selectors allow you to find elements within the tree programmatically and efficiently</a:t>
            </a:r>
          </a:p>
          <a:p>
            <a:r>
              <a:rPr lang="en-US" dirty="0"/>
              <a:t>XPath and CSS are common selectors</a:t>
            </a:r>
          </a:p>
          <a:p>
            <a:pPr lvl="1"/>
            <a:r>
              <a:rPr lang="en-US" dirty="0"/>
              <a:t>I believe we are preferring CSS selectors to </a:t>
            </a:r>
            <a:r>
              <a:rPr lang="en-US" dirty="0" err="1"/>
              <a:t>xPath</a:t>
            </a:r>
            <a:endParaRPr lang="en-US" dirty="0"/>
          </a:p>
          <a:p>
            <a:r>
              <a:rPr lang="en-US" dirty="0"/>
              <a:t>Prefer shorter selectors over long</a:t>
            </a:r>
          </a:p>
          <a:p>
            <a:pPr lvl="1"/>
            <a:r>
              <a:rPr lang="en-US" dirty="0"/>
              <a:t>Longer = more brittle, especially with React and number of elements and how quickly tree hierarchy depth can change</a:t>
            </a:r>
          </a:p>
          <a:p>
            <a:r>
              <a:rPr lang="en-US" dirty="0"/>
              <a:t>Use unique values to create resources + store unique values</a:t>
            </a:r>
          </a:p>
          <a:p>
            <a:pPr lvl="1"/>
            <a:r>
              <a:rPr lang="en-US" dirty="0"/>
              <a:t>Look up resources by those unique values</a:t>
            </a:r>
          </a:p>
          <a:p>
            <a:pPr lvl="1"/>
            <a:r>
              <a:rPr lang="en-US" dirty="0"/>
              <a:t>Example: //span[text()=“Program 123456789”]</a:t>
            </a:r>
          </a:p>
          <a:p>
            <a:pPr lvl="1"/>
            <a:r>
              <a:rPr lang="en-US" dirty="0"/>
              <a:t>Then get the id from the UI if possible, working backwards from unique value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486201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1434</Words>
  <Application>Microsoft Macintosh PowerPoint</Application>
  <PresentationFormat>Widescreen</PresentationFormat>
  <Paragraphs>197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Calibri</vt:lpstr>
      <vt:lpstr>Corbel</vt:lpstr>
      <vt:lpstr>Wingdings 2</vt:lpstr>
      <vt:lpstr>Frame</vt:lpstr>
      <vt:lpstr>E2E Automated Testing + Selenium</vt:lpstr>
      <vt:lpstr>What are end-to-end tests?</vt:lpstr>
      <vt:lpstr>Test Types</vt:lpstr>
      <vt:lpstr>What is Selenium?</vt:lpstr>
      <vt:lpstr>PowerPoint Presentation</vt:lpstr>
      <vt:lpstr>Scaling Selenium</vt:lpstr>
      <vt:lpstr> Selenium Hub</vt:lpstr>
      <vt:lpstr>Basics of Selenium API</vt:lpstr>
      <vt:lpstr>UI XML and Selectors</vt:lpstr>
      <vt:lpstr>Best Practices</vt:lpstr>
      <vt:lpstr>Common Problems</vt:lpstr>
      <vt:lpstr>Testing Use Cases</vt:lpstr>
      <vt:lpstr>Describing Use Cases</vt:lpstr>
      <vt:lpstr>Keep Testing Simple</vt:lpstr>
      <vt:lpstr>Page Object Model</vt:lpstr>
      <vt:lpstr>Efficiently Creating Tests</vt:lpstr>
      <vt:lpstr>High Level Debugging</vt:lpstr>
      <vt:lpstr>Troubleshooting</vt:lpstr>
      <vt:lpstr>Mobile Automation with Appium</vt:lpstr>
      <vt:lpstr>Mobile Automation Device Farm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E2E Automated Testing + Selenium</dc:title>
  <dc:creator>Michael Blatter</dc:creator>
  <cp:lastModifiedBy>Michael Blatter</cp:lastModifiedBy>
  <cp:revision>6</cp:revision>
  <dcterms:created xsi:type="dcterms:W3CDTF">2020-03-04T19:27:22Z</dcterms:created>
  <dcterms:modified xsi:type="dcterms:W3CDTF">2020-03-04T21:41:19Z</dcterms:modified>
</cp:coreProperties>
</file>